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4"/>
  </p:handoutMasterIdLst>
  <p:sldIdLst>
    <p:sldId id="265" r:id="rId2"/>
    <p:sldId id="266" r:id="rId3"/>
  </p:sldIdLst>
  <p:sldSz cx="9144000" cy="6858000" type="letter"/>
  <p:notesSz cx="7315200" cy="96012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26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9" d="100"/>
          <a:sy n="49" d="100"/>
        </p:scale>
        <p:origin x="287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36" Type="http://schemas.microsoft.com/office/2015/10/relationships/revisionInfo" Target="revisionInfo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143920" y="4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r">
              <a:defRPr sz="1200"/>
            </a:lvl1pPr>
          </a:lstStyle>
          <a:p>
            <a:fld id="{40ED8BB3-6E08-41F9-BCB0-158E4F6B9A00}" type="datetimeFigureOut">
              <a:rPr lang="es-GT" smtClean="0"/>
              <a:t>12/02/2022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6" y="9120172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143920" y="9120172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r">
              <a:defRPr sz="1200"/>
            </a:lvl1pPr>
          </a:lstStyle>
          <a:p>
            <a:fld id="{DA1CA7DE-7313-492D-84B4-8976593C0A4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96434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12/02/2022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986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12/02/2022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076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12/02/2022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4053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12/02/2022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9201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12/02/2022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1604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12/02/2022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4945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12/02/2022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4265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12/02/2022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5105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12/02/2022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4402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12/02/2022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2979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12/02/2022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7156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A9D7-CD2F-4833-BA2D-DCAD472C406B}" type="datetimeFigureOut">
              <a:rPr lang="es-GT" smtClean="0"/>
              <a:t>12/02/2022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4829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87332" y="1614939"/>
            <a:ext cx="6378442" cy="2503978"/>
          </a:xfrm>
          <a:ln>
            <a:noFill/>
          </a:ln>
        </p:spPr>
        <p:txBody>
          <a:bodyPr>
            <a:noAutofit/>
          </a:bodyPr>
          <a:lstStyle/>
          <a:p>
            <a:r>
              <a:rPr lang="es-GT" sz="1700" dirty="0"/>
              <a:t/>
            </a:r>
            <a:br>
              <a:rPr lang="es-GT" sz="1700" dirty="0"/>
            </a:br>
            <a:r>
              <a:rPr lang="es-GT" sz="1700" dirty="0"/>
              <a:t/>
            </a:r>
            <a:br>
              <a:rPr lang="es-GT" sz="1700" dirty="0"/>
            </a:br>
            <a:r>
              <a:rPr lang="es-GT" sz="1700" dirty="0" smtClean="0"/>
              <a:t>La </a:t>
            </a:r>
            <a:r>
              <a:rPr lang="es-GT" sz="1700" dirty="0"/>
              <a:t>Asociación Deportiva Nacional de Tiro con </a:t>
            </a:r>
            <a:r>
              <a:rPr lang="es-GT" sz="1700" dirty="0" smtClean="0"/>
              <a:t>Armas de Caza con relación al </a:t>
            </a:r>
            <a:r>
              <a:rPr lang="es-GT" sz="1700" dirty="0"/>
              <a:t>numeral 10 del artículo </a:t>
            </a:r>
            <a:r>
              <a:rPr lang="es-GT" sz="1700" dirty="0" smtClean="0"/>
              <a:t>10 del </a:t>
            </a:r>
            <a:r>
              <a:rPr lang="es-GT" sz="1700" dirty="0"/>
              <a:t>Capítulo segundo, </a:t>
            </a:r>
            <a:r>
              <a:rPr lang="es-GT" sz="1700" dirty="0" smtClean="0"/>
              <a:t>                      Decreto </a:t>
            </a:r>
            <a:r>
              <a:rPr lang="es-GT" sz="1700" dirty="0"/>
              <a:t>No. 57-2008 </a:t>
            </a:r>
            <a:r>
              <a:rPr lang="es-GT" sz="1700" dirty="0" smtClean="0"/>
              <a:t>informa:               </a:t>
            </a:r>
            <a:br>
              <a:rPr lang="es-GT" sz="1700" dirty="0" smtClean="0"/>
            </a:br>
            <a:r>
              <a:rPr lang="es-GT" sz="500" dirty="0" smtClean="0"/>
              <a:t> </a:t>
            </a:r>
            <a:br>
              <a:rPr lang="es-GT" sz="500" dirty="0" smtClean="0"/>
            </a:br>
            <a:r>
              <a:rPr lang="es-GT" sz="1700" dirty="0" smtClean="0"/>
              <a:t>Que este numeral no </a:t>
            </a:r>
            <a:r>
              <a:rPr lang="es-GT" sz="1700" dirty="0"/>
              <a:t>aplica para </a:t>
            </a:r>
            <a:r>
              <a:rPr lang="es-GT" sz="1700" dirty="0" smtClean="0"/>
              <a:t>el ejercicio </a:t>
            </a:r>
            <a:r>
              <a:rPr lang="es-GT" sz="1700" smtClean="0"/>
              <a:t>fiscal </a:t>
            </a:r>
            <a:r>
              <a:rPr lang="es-GT" sz="1700" smtClean="0"/>
              <a:t>2022 </a:t>
            </a:r>
            <a:r>
              <a:rPr lang="es-GT" sz="1700" dirty="0" smtClean="0"/>
              <a:t>a la                     Asociación </a:t>
            </a:r>
            <a:r>
              <a:rPr lang="es-GT" sz="1700" dirty="0"/>
              <a:t>en </a:t>
            </a:r>
            <a:r>
              <a:rPr lang="es-GT" sz="1700" dirty="0" smtClean="0"/>
              <a:t>cuanto a los procesos </a:t>
            </a:r>
            <a:r>
              <a:rPr lang="es-GT" sz="1700" dirty="0"/>
              <a:t>de cotización y licitación para </a:t>
            </a:r>
            <a:r>
              <a:rPr lang="es-GT" sz="1700" dirty="0" smtClean="0"/>
              <a:t>              la adquisición de bienes relacionados con los programas </a:t>
            </a:r>
            <a:r>
              <a:rPr lang="es-GT" sz="1700" dirty="0"/>
              <a:t>de </a:t>
            </a:r>
            <a:r>
              <a:rPr lang="es-GT" sz="1700" dirty="0" smtClean="0"/>
              <a:t>                 educación</a:t>
            </a:r>
            <a:r>
              <a:rPr lang="es-GT" sz="1700" dirty="0"/>
              <a:t>, salud, seguridad, desarrollo </a:t>
            </a:r>
            <a:r>
              <a:rPr lang="es-GT" sz="1700" dirty="0" smtClean="0"/>
              <a:t>rural, y todos aquellos que tienen dentro </a:t>
            </a:r>
            <a:r>
              <a:rPr lang="es-GT" sz="1700" dirty="0"/>
              <a:t>de </a:t>
            </a:r>
            <a:r>
              <a:rPr lang="es-GT" sz="1700" dirty="0" smtClean="0"/>
              <a:t>sus características </a:t>
            </a:r>
            <a:r>
              <a:rPr lang="es-GT" sz="1700" dirty="0"/>
              <a:t>la entrega de </a:t>
            </a:r>
            <a:r>
              <a:rPr lang="es-GT" sz="1700" dirty="0" smtClean="0"/>
              <a:t>dichos bienes a beneficiarios directos </a:t>
            </a:r>
            <a:r>
              <a:rPr lang="es-GT" sz="1700" dirty="0"/>
              <a:t>o indirectos</a:t>
            </a:r>
            <a:r>
              <a:rPr lang="es-GT" sz="1700" dirty="0" smtClean="0"/>
              <a:t>.  </a:t>
            </a:r>
            <a:br>
              <a:rPr lang="es-GT" sz="1700" dirty="0" smtClean="0"/>
            </a:br>
            <a:r>
              <a:rPr lang="es-GT" sz="1700" dirty="0" smtClean="0"/>
              <a:t>Por lo que:</a:t>
            </a:r>
            <a:endParaRPr lang="es-GT" sz="1700" dirty="0"/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3002065" y="777046"/>
            <a:ext cx="5561015" cy="2372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GT" sz="1300" b="1" dirty="0" smtClean="0"/>
              <a:t/>
            </a:r>
            <a:br>
              <a:rPr lang="es-GT" sz="1300" b="1" dirty="0" smtClean="0"/>
            </a:br>
            <a:r>
              <a:rPr lang="es-GT" sz="1300" b="1" dirty="0" smtClean="0"/>
              <a:t/>
            </a:r>
            <a:br>
              <a:rPr lang="es-GT" sz="1300" b="1" dirty="0" smtClean="0"/>
            </a:br>
            <a:r>
              <a:rPr lang="es-GT" sz="1300" b="1" dirty="0" smtClean="0"/>
              <a:t/>
            </a:r>
            <a:br>
              <a:rPr lang="es-GT" sz="1300" b="1" dirty="0" smtClean="0"/>
            </a:br>
            <a:r>
              <a:rPr lang="es-GT" sz="1300" b="1" dirty="0" smtClean="0"/>
              <a:t>Asociación Deportiva Nacional de Tiro con Armas de Caza</a:t>
            </a:r>
            <a:endParaRPr lang="es-GT" sz="1300" b="1" dirty="0"/>
          </a:p>
        </p:txBody>
      </p:sp>
      <p:pic>
        <p:nvPicPr>
          <p:cNvPr id="13" name="Imagen 1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426149" y="764189"/>
            <a:ext cx="6120000" cy="25714"/>
          </a:xfrm>
          <a:prstGeom prst="rect">
            <a:avLst/>
          </a:prstGeom>
        </p:spPr>
      </p:pic>
      <p:sp>
        <p:nvSpPr>
          <p:cNvPr id="14" name="Título 1"/>
          <p:cNvSpPr txBox="1">
            <a:spLocks/>
          </p:cNvSpPr>
          <p:nvPr/>
        </p:nvSpPr>
        <p:spPr>
          <a:xfrm>
            <a:off x="1321071" y="6399563"/>
            <a:ext cx="6524211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GT" sz="1000" b="1" dirty="0" smtClean="0"/>
          </a:p>
          <a:p>
            <a:r>
              <a:rPr lang="es-GT" sz="1000" b="1" dirty="0" smtClean="0"/>
              <a:t>(Artículo </a:t>
            </a:r>
            <a:r>
              <a:rPr lang="es-GT" sz="1000" b="1" dirty="0"/>
              <a:t>10, numeral </a:t>
            </a:r>
            <a:r>
              <a:rPr lang="es-GT" sz="1000" b="1" dirty="0" smtClean="0"/>
              <a:t>10, </a:t>
            </a:r>
            <a:r>
              <a:rPr lang="es-GT" sz="1000" b="1" dirty="0"/>
              <a:t>Ley de Acceso a la Información Pública</a:t>
            </a:r>
            <a:r>
              <a:rPr lang="es-GT" sz="1000" b="1" dirty="0" smtClean="0"/>
              <a:t>)</a:t>
            </a:r>
          </a:p>
          <a:p>
            <a:r>
              <a:rPr lang="es-GT" sz="850" b="1" dirty="0" smtClean="0"/>
              <a:t>PROCESOS DE COTIZACIÓN Y LICITACIÓN PARA PROGRAMAS DEL SUJETO OBLIGADO PARA BENEFICIARIOS DIRECTOS E INDIRECTOS</a:t>
            </a:r>
          </a:p>
          <a:p>
            <a:r>
              <a:rPr lang="es-GT" sz="900" b="1" dirty="0"/>
              <a:t>Vigente período </a:t>
            </a:r>
            <a:r>
              <a:rPr lang="es-GT" sz="900" b="1" dirty="0" smtClean="0"/>
              <a:t>2022</a:t>
            </a:r>
            <a:endParaRPr lang="es-GT" sz="900" b="1" dirty="0"/>
          </a:p>
          <a:p>
            <a:endParaRPr lang="es-GT" sz="900" b="1" dirty="0"/>
          </a:p>
        </p:txBody>
      </p:sp>
      <p:pic>
        <p:nvPicPr>
          <p:cNvPr id="15" name="Imagen 1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71649" y="6342414"/>
            <a:ext cx="5619048" cy="25714"/>
          </a:xfrm>
          <a:prstGeom prst="rect">
            <a:avLst/>
          </a:prstGeom>
        </p:spPr>
      </p:pic>
      <p:cxnSp>
        <p:nvCxnSpPr>
          <p:cNvPr id="16" name="Conector recto 15"/>
          <p:cNvCxnSpPr/>
          <p:nvPr/>
        </p:nvCxnSpPr>
        <p:spPr>
          <a:xfrm>
            <a:off x="1957732" y="1577395"/>
            <a:ext cx="522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2004116" y="5546420"/>
            <a:ext cx="522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ítulo 1"/>
          <p:cNvSpPr txBox="1">
            <a:spLocks/>
          </p:cNvSpPr>
          <p:nvPr/>
        </p:nvSpPr>
        <p:spPr>
          <a:xfrm>
            <a:off x="1399106" y="3931551"/>
            <a:ext cx="6366668" cy="152834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s-GT" sz="1700" dirty="0" smtClean="0"/>
              <a:t>No cuenta con un detalle de procesos de adjudicación y/o contratos para adquisiciones con procesos de cotización y licitación.</a:t>
            </a:r>
          </a:p>
          <a:p>
            <a:r>
              <a:rPr lang="es-GT" sz="6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GT" sz="1700" dirty="0" smtClean="0"/>
              <a:t>La compra de los cartuchos de tiro se realiza por medio  de CDAG y/o COG con base en lo establecido en el artículo 215, Ley Nacional para el Desarrollo de la Cultura Física y del Deporte.</a:t>
            </a:r>
            <a:endParaRPr lang="es-GT" sz="1700" dirty="0"/>
          </a:p>
        </p:txBody>
      </p:sp>
      <p:pic>
        <p:nvPicPr>
          <p:cNvPr id="18" name="Imagen 1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629" y="9828"/>
            <a:ext cx="1486071" cy="1196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61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87332" y="1614939"/>
            <a:ext cx="6378442" cy="2503978"/>
          </a:xfrm>
          <a:ln>
            <a:noFill/>
          </a:ln>
        </p:spPr>
        <p:txBody>
          <a:bodyPr>
            <a:noAutofit/>
          </a:bodyPr>
          <a:lstStyle/>
          <a:p>
            <a:r>
              <a:rPr lang="es-GT" sz="1700" dirty="0"/>
              <a:t/>
            </a:r>
            <a:br>
              <a:rPr lang="es-GT" sz="1700" dirty="0"/>
            </a:br>
            <a:r>
              <a:rPr lang="es-GT" sz="1700" dirty="0"/>
              <a:t/>
            </a:r>
            <a:br>
              <a:rPr lang="es-GT" sz="1700" dirty="0"/>
            </a:br>
            <a:r>
              <a:rPr lang="es-GT" sz="1700" dirty="0" smtClean="0"/>
              <a:t>La </a:t>
            </a:r>
            <a:r>
              <a:rPr lang="es-GT" sz="1700" dirty="0"/>
              <a:t>Asociación Deportiva Nacional de Tiro con </a:t>
            </a:r>
            <a:r>
              <a:rPr lang="es-GT" sz="1700" dirty="0" smtClean="0"/>
              <a:t>Armas de Caza con relación al </a:t>
            </a:r>
            <a:r>
              <a:rPr lang="es-GT" sz="1700" dirty="0"/>
              <a:t>numeral 10 del artículo </a:t>
            </a:r>
            <a:r>
              <a:rPr lang="es-GT" sz="1700" dirty="0" smtClean="0"/>
              <a:t>10 del </a:t>
            </a:r>
            <a:r>
              <a:rPr lang="es-GT" sz="1700" dirty="0"/>
              <a:t>Capítulo segundo, </a:t>
            </a:r>
            <a:r>
              <a:rPr lang="es-GT" sz="1700" dirty="0" smtClean="0"/>
              <a:t>                      Decreto </a:t>
            </a:r>
            <a:r>
              <a:rPr lang="es-GT" sz="1700" dirty="0"/>
              <a:t>No. 57-2008 </a:t>
            </a:r>
            <a:r>
              <a:rPr lang="es-GT" sz="1700" dirty="0" smtClean="0"/>
              <a:t>informa:               </a:t>
            </a:r>
            <a:br>
              <a:rPr lang="es-GT" sz="1700" dirty="0" smtClean="0"/>
            </a:br>
            <a:r>
              <a:rPr lang="es-GT" sz="500" dirty="0" smtClean="0"/>
              <a:t> </a:t>
            </a:r>
            <a:br>
              <a:rPr lang="es-GT" sz="500" dirty="0" smtClean="0"/>
            </a:br>
            <a:r>
              <a:rPr lang="es-GT" sz="1700" dirty="0" smtClean="0"/>
              <a:t>Que este numeral no </a:t>
            </a:r>
            <a:r>
              <a:rPr lang="es-GT" sz="1700" dirty="0"/>
              <a:t>aplica para la Asociación en </a:t>
            </a:r>
            <a:r>
              <a:rPr lang="es-GT" sz="1700" dirty="0" smtClean="0"/>
              <a:t>cuanto a                      los procesos </a:t>
            </a:r>
            <a:r>
              <a:rPr lang="es-GT" sz="1700" dirty="0"/>
              <a:t>de cotización y licitación para </a:t>
            </a:r>
            <a:r>
              <a:rPr lang="es-GT" sz="1700" dirty="0" smtClean="0"/>
              <a:t>la adquisición de                       bienes relacionados con los programas </a:t>
            </a:r>
            <a:r>
              <a:rPr lang="es-GT" sz="1700" dirty="0"/>
              <a:t>de educación, salud, seguridad, desarrollo </a:t>
            </a:r>
            <a:r>
              <a:rPr lang="es-GT" sz="1700" dirty="0" smtClean="0"/>
              <a:t>rural, y todos aquellos que tienen dentro </a:t>
            </a:r>
            <a:r>
              <a:rPr lang="es-GT" sz="1700" dirty="0"/>
              <a:t>de sus </a:t>
            </a:r>
            <a:r>
              <a:rPr lang="es-GT" sz="1700" dirty="0" smtClean="0"/>
              <a:t>    características </a:t>
            </a:r>
            <a:r>
              <a:rPr lang="es-GT" sz="1700" dirty="0"/>
              <a:t>la entrega de </a:t>
            </a:r>
            <a:r>
              <a:rPr lang="es-GT" sz="1700" dirty="0" smtClean="0"/>
              <a:t>dichos bienes a </a:t>
            </a:r>
            <a:r>
              <a:rPr lang="es-GT" sz="1700" dirty="0"/>
              <a:t>beneficiarios </a:t>
            </a:r>
            <a:r>
              <a:rPr lang="es-GT" sz="1700" dirty="0" smtClean="0"/>
              <a:t>                         directos </a:t>
            </a:r>
            <a:r>
              <a:rPr lang="es-GT" sz="1700" dirty="0"/>
              <a:t>o indirectos</a:t>
            </a:r>
            <a:r>
              <a:rPr lang="es-GT" sz="1700" dirty="0" smtClean="0"/>
              <a:t>.  </a:t>
            </a:r>
            <a:br>
              <a:rPr lang="es-GT" sz="1700" dirty="0" smtClean="0"/>
            </a:br>
            <a:r>
              <a:rPr lang="es-GT" sz="1700" dirty="0" smtClean="0"/>
              <a:t>Por lo que:</a:t>
            </a:r>
            <a:endParaRPr lang="es-GT" sz="1700" dirty="0"/>
          </a:p>
        </p:txBody>
      </p:sp>
      <p:grpSp>
        <p:nvGrpSpPr>
          <p:cNvPr id="7" name="Grupo 6"/>
          <p:cNvGrpSpPr/>
          <p:nvPr/>
        </p:nvGrpSpPr>
        <p:grpSpPr>
          <a:xfrm>
            <a:off x="593619" y="5413"/>
            <a:ext cx="7956761" cy="1200545"/>
            <a:chOff x="596344" y="329565"/>
            <a:chExt cx="7956761" cy="1200545"/>
          </a:xfrm>
        </p:grpSpPr>
        <p:pic>
          <p:nvPicPr>
            <p:cNvPr id="9" name="Imagen 8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596344" y="329565"/>
              <a:ext cx="2490390" cy="1200545"/>
            </a:xfrm>
            <a:prstGeom prst="rect">
              <a:avLst/>
            </a:prstGeom>
            <a:ln>
              <a:noFill/>
            </a:ln>
            <a:effectLst>
              <a:softEdge rad="12700"/>
            </a:effectLst>
          </p:spPr>
        </p:pic>
        <p:sp>
          <p:nvSpPr>
            <p:cNvPr id="11" name="Título 1"/>
            <p:cNvSpPr txBox="1">
              <a:spLocks/>
            </p:cNvSpPr>
            <p:nvPr/>
          </p:nvSpPr>
          <p:spPr>
            <a:xfrm>
              <a:off x="2992090" y="1101198"/>
              <a:ext cx="5561015" cy="23726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/>
              <a:r>
                <a:rPr lang="es-GT" sz="1300" b="1" dirty="0" smtClean="0"/>
                <a:t/>
              </a:r>
              <a:br>
                <a:rPr lang="es-GT" sz="1300" b="1" dirty="0" smtClean="0"/>
              </a:br>
              <a:r>
                <a:rPr lang="es-GT" sz="1300" b="1" dirty="0" smtClean="0"/>
                <a:t/>
              </a:r>
              <a:br>
                <a:rPr lang="es-GT" sz="1300" b="1" dirty="0" smtClean="0"/>
              </a:br>
              <a:r>
                <a:rPr lang="es-GT" sz="1300" b="1" dirty="0" smtClean="0"/>
                <a:t/>
              </a:r>
              <a:br>
                <a:rPr lang="es-GT" sz="1300" b="1" dirty="0" smtClean="0"/>
              </a:br>
              <a:r>
                <a:rPr lang="es-GT" sz="1300" b="1" dirty="0" smtClean="0"/>
                <a:t>Asociación Deportiva Nacional de Tiro con Armas de Caza</a:t>
              </a:r>
              <a:endParaRPr lang="es-GT" sz="1300" b="1" dirty="0"/>
            </a:p>
          </p:txBody>
        </p:sp>
        <p:pic>
          <p:nvPicPr>
            <p:cNvPr id="13" name="Imagen 12"/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86074" y="1088341"/>
              <a:ext cx="5619048" cy="25714"/>
            </a:xfrm>
            <a:prstGeom prst="rect">
              <a:avLst/>
            </a:prstGeom>
          </p:spPr>
        </p:pic>
      </p:grpSp>
      <p:sp>
        <p:nvSpPr>
          <p:cNvPr id="14" name="Título 1"/>
          <p:cNvSpPr txBox="1">
            <a:spLocks/>
          </p:cNvSpPr>
          <p:nvPr/>
        </p:nvSpPr>
        <p:spPr>
          <a:xfrm>
            <a:off x="1321071" y="6399563"/>
            <a:ext cx="6524211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GT" sz="1000" b="1" dirty="0" smtClean="0"/>
          </a:p>
          <a:p>
            <a:r>
              <a:rPr lang="es-GT" sz="1000" b="1" dirty="0" smtClean="0"/>
              <a:t>(Artículo </a:t>
            </a:r>
            <a:r>
              <a:rPr lang="es-GT" sz="1000" b="1" dirty="0"/>
              <a:t>10, numeral </a:t>
            </a:r>
            <a:r>
              <a:rPr lang="es-GT" sz="1000" b="1" dirty="0" smtClean="0"/>
              <a:t>10, </a:t>
            </a:r>
            <a:r>
              <a:rPr lang="es-GT" sz="1000" b="1" dirty="0"/>
              <a:t>Ley de Acceso a la Información Pública</a:t>
            </a:r>
            <a:r>
              <a:rPr lang="es-GT" sz="1000" b="1" dirty="0" smtClean="0"/>
              <a:t>)</a:t>
            </a:r>
          </a:p>
          <a:p>
            <a:r>
              <a:rPr lang="es-GT" sz="850" b="1" dirty="0" smtClean="0"/>
              <a:t>PROCESOS DE COTIZACIÓN Y LICITACIÓN PARA PROGRAMAS DEL SUJETO OBLIGADO PARA BENEFICIARIOS DIRECTOS E INDIRECTOS</a:t>
            </a:r>
          </a:p>
          <a:p>
            <a:r>
              <a:rPr lang="es-GT" sz="900" b="1" dirty="0"/>
              <a:t>Vigente período </a:t>
            </a:r>
            <a:r>
              <a:rPr lang="es-GT" sz="900" b="1" dirty="0" smtClean="0"/>
              <a:t>2019</a:t>
            </a:r>
            <a:endParaRPr lang="es-GT" sz="900" b="1" dirty="0"/>
          </a:p>
          <a:p>
            <a:endParaRPr lang="es-GT" sz="900" b="1" dirty="0"/>
          </a:p>
        </p:txBody>
      </p:sp>
      <p:pic>
        <p:nvPicPr>
          <p:cNvPr id="15" name="Imagen 14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1771649" y="6342414"/>
            <a:ext cx="5619048" cy="25714"/>
          </a:xfrm>
          <a:prstGeom prst="rect">
            <a:avLst/>
          </a:prstGeom>
        </p:spPr>
      </p:pic>
      <p:cxnSp>
        <p:nvCxnSpPr>
          <p:cNvPr id="16" name="Conector recto 15"/>
          <p:cNvCxnSpPr/>
          <p:nvPr/>
        </p:nvCxnSpPr>
        <p:spPr>
          <a:xfrm>
            <a:off x="1957732" y="1577395"/>
            <a:ext cx="522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2004116" y="5546420"/>
            <a:ext cx="522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ítulo 1"/>
          <p:cNvSpPr txBox="1">
            <a:spLocks/>
          </p:cNvSpPr>
          <p:nvPr/>
        </p:nvSpPr>
        <p:spPr>
          <a:xfrm>
            <a:off x="1399106" y="3931551"/>
            <a:ext cx="6366668" cy="152834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s-GT" sz="1700" dirty="0" smtClean="0"/>
              <a:t>No cuenta con un detalle de procesos de adjudicación y/o contratos para adquisiciones con procesos de cotización y licitación.</a:t>
            </a:r>
          </a:p>
          <a:p>
            <a:r>
              <a:rPr lang="es-GT" sz="6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GT" sz="1700" dirty="0" smtClean="0"/>
              <a:t>La compra de los cartuchos de tiro se realiza por medio  de CDAG y/o COG con base en lo establecido en el artículo 215, Ley Nacional para el Desarrollo de la Cultura Física y del Deporte.</a:t>
            </a:r>
            <a:endParaRPr lang="es-GT" sz="1700" dirty="0"/>
          </a:p>
        </p:txBody>
      </p:sp>
    </p:spTree>
    <p:extLst>
      <p:ext uri="{BB962C8B-B14F-4D97-AF65-F5344CB8AC3E}">
        <p14:creationId xmlns:p14="http://schemas.microsoft.com/office/powerpoint/2010/main" val="403916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3208</TotalTime>
  <Words>184</Words>
  <Application>Microsoft Office PowerPoint</Application>
  <PresentationFormat>Carta (216 x 279 mm)</PresentationFormat>
  <Paragraphs>18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  La Asociación Deportiva Nacional de Tiro con Armas de Caza con relación al numeral 10 del artículo 10 del Capítulo segundo,                       Decreto No. 57-2008 informa:                  Que este numeral no aplica para el ejercicio fiscal 2022 a la                     Asociación en cuanto a los procesos de cotización y licitación para               la adquisición de bienes relacionados con los programas de                  educación, salud, seguridad, desarrollo rural, y todos aquellos que tienen dentro de sus características la entrega de dichos bienes a beneficiarios directos o indirectos.   Por lo que:</vt:lpstr>
      <vt:lpstr>  La Asociación Deportiva Nacional de Tiro con Armas de Caza con relación al numeral 10 del artículo 10 del Capítulo segundo,                       Decreto No. 57-2008 informa:                  Que este numeral no aplica para la Asociación en cuanto a                      los procesos de cotización y licitación para la adquisición de                       bienes relacionados con los programas de educación, salud, seguridad, desarrollo rural, y todos aquellos que tienen dentro de sus     características la entrega de dichos bienes a beneficiarios                          directos o indirectos.   Por lo que: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</dc:creator>
  <cp:lastModifiedBy>Vivi</cp:lastModifiedBy>
  <cp:revision>210</cp:revision>
  <cp:lastPrinted>2020-02-24T17:43:14Z</cp:lastPrinted>
  <dcterms:created xsi:type="dcterms:W3CDTF">2017-06-09T21:20:02Z</dcterms:created>
  <dcterms:modified xsi:type="dcterms:W3CDTF">2022-02-12T18:18:39Z</dcterms:modified>
</cp:coreProperties>
</file>